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58" r:id="rId5"/>
    <p:sldId id="271" r:id="rId6"/>
    <p:sldId id="259" r:id="rId7"/>
    <p:sldId id="260" r:id="rId8"/>
    <p:sldId id="267" r:id="rId9"/>
    <p:sldId id="261" r:id="rId10"/>
    <p:sldId id="262" r:id="rId11"/>
    <p:sldId id="263" r:id="rId12"/>
    <p:sldId id="264" r:id="rId13"/>
    <p:sldId id="269" r:id="rId14"/>
    <p:sldId id="265" r:id="rId15"/>
    <p:sldId id="268" r:id="rId16"/>
    <p:sldId id="270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10.jpg>
</file>

<file path=ppt/media/image11.jpg>
</file>

<file path=ppt/media/image12.png>
</file>

<file path=ppt/media/image13.jpg>
</file>

<file path=ppt/media/image14.gif>
</file>

<file path=ppt/media/image15.PNG>
</file>

<file path=ppt/media/image16.png>
</file>

<file path=ppt/media/image17.png>
</file>

<file path=ppt/media/image18.gif>
</file>

<file path=ppt/media/image19.png>
</file>

<file path=ppt/media/image2.jpg>
</file>

<file path=ppt/media/image3.jpg>
</file>

<file path=ppt/media/image4.gif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anacion.com.ar/data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trace.org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tlas.qz.com/charts/popular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publica.org/series/dollars-for-docs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peciali.gelocal.it/static/nazionale/2016/beni-confiscati/index.html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iltirreno.gelocal.it/regione/2014/08/10/news/toscana-slot-machine-1.9734243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it.ejo.ch/cultura-professionale/per-una-definizione-di-data-journalism" TargetMode="External"/><Relationship Id="rId2" Type="http://schemas.openxmlformats.org/officeDocument/2006/relationships/hyperlink" Target="http://it.ejo.ch/11285/etica/open-government-open-media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guardian.com/news/datablog/interactive/2013/sep/12/full-list-mps-expenses-ipsa-data-interactive-2013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://www.theguardian.com/da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Data </a:t>
            </a:r>
            <a:r>
              <a:rPr lang="it-IT" dirty="0" err="1" smtClean="0"/>
              <a:t>Journalism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MESSINA</a:t>
            </a:r>
            <a:r>
              <a:rPr lang="it-IT" dirty="0" smtClean="0"/>
              <a:t>, 2 SETTEMBRE </a:t>
            </a:r>
            <a:r>
              <a:rPr lang="it-IT" dirty="0" smtClean="0"/>
              <a:t>2015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012" y="3124200"/>
            <a:ext cx="47625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75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2146300"/>
          </a:xfrm>
        </p:spPr>
        <p:txBody>
          <a:bodyPr>
            <a:normAutofit/>
          </a:bodyPr>
          <a:lstStyle/>
          <a:p>
            <a:pPr algn="ctr"/>
            <a:r>
              <a:rPr lang="it-IT" sz="3600" dirty="0" smtClean="0"/>
              <a:t>IMPEGNO</a:t>
            </a:r>
            <a:br>
              <a:rPr lang="it-IT" sz="3600" dirty="0" smtClean="0"/>
            </a:br>
            <a:r>
              <a:rPr lang="it-IT" sz="3600" dirty="0" smtClean="0"/>
              <a:t>CIVILE</a:t>
            </a:r>
            <a:r>
              <a:rPr lang="it-IT" dirty="0" smtClean="0"/>
              <a:t/>
            </a:r>
            <a:br>
              <a:rPr lang="it-IT" dirty="0" smtClean="0"/>
            </a:br>
            <a:endParaRPr lang="it-IT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3" y="969338"/>
            <a:ext cx="5943600" cy="4741523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085012" y="2832100"/>
            <a:ext cx="3657600" cy="2091267"/>
          </a:xfrm>
        </p:spPr>
        <p:txBody>
          <a:bodyPr/>
          <a:lstStyle/>
          <a:p>
            <a:r>
              <a:rPr lang="it-IT" sz="2000" b="1" dirty="0" smtClean="0"/>
              <a:t>La </a:t>
            </a:r>
            <a:r>
              <a:rPr lang="it-IT" sz="2000" b="1" dirty="0" err="1" smtClean="0"/>
              <a:t>Nacion</a:t>
            </a:r>
            <a:r>
              <a:rPr lang="it-IT" sz="2000" b="1" dirty="0" smtClean="0"/>
              <a:t> (Argentina)</a:t>
            </a:r>
          </a:p>
          <a:p>
            <a:endParaRPr lang="it-IT" dirty="0"/>
          </a:p>
          <a:p>
            <a:r>
              <a:rPr lang="it-IT" dirty="0" smtClean="0">
                <a:hlinkClick r:id="rId3"/>
              </a:rPr>
              <a:t>http</a:t>
            </a:r>
            <a:r>
              <a:rPr lang="it-IT" dirty="0">
                <a:hlinkClick r:id="rId3"/>
              </a:rPr>
              <a:t>://www.lanacion.com.ar/data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7211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 smtClean="0"/>
              <a:t>DENUNCIA</a:t>
            </a:r>
            <a:endParaRPr lang="it-IT" sz="36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13" y="1504962"/>
            <a:ext cx="5943600" cy="3594075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085012" y="2590800"/>
            <a:ext cx="3657600" cy="1710266"/>
          </a:xfrm>
        </p:spPr>
        <p:txBody>
          <a:bodyPr/>
          <a:lstStyle/>
          <a:p>
            <a:r>
              <a:rPr lang="it-IT" sz="3600" dirty="0" smtClean="0"/>
              <a:t>The Trace</a:t>
            </a:r>
          </a:p>
          <a:p>
            <a:endParaRPr lang="it-IT" dirty="0"/>
          </a:p>
          <a:p>
            <a:r>
              <a:rPr lang="it-IT" dirty="0">
                <a:hlinkClick r:id="rId3"/>
              </a:rPr>
              <a:t>http://www.thetrace.org/</a:t>
            </a:r>
            <a:endParaRPr lang="it-IT" dirty="0" smtClean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8047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 smtClean="0"/>
              <a:t>ASSET</a:t>
            </a:r>
            <a:br>
              <a:rPr lang="it-IT" sz="3600" dirty="0" smtClean="0"/>
            </a:br>
            <a:r>
              <a:rPr lang="it-IT" sz="3600" dirty="0" smtClean="0"/>
              <a:t>STRATEGICO</a:t>
            </a:r>
            <a:endParaRPr lang="it-IT" sz="36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13" y="998166"/>
            <a:ext cx="5943600" cy="4252067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085012" y="2463800"/>
            <a:ext cx="3836988" cy="1854200"/>
          </a:xfrm>
        </p:spPr>
        <p:txBody>
          <a:bodyPr/>
          <a:lstStyle/>
          <a:p>
            <a:r>
              <a:rPr lang="it-IT" sz="2400" b="1" dirty="0" smtClean="0"/>
              <a:t>Atlas (</a:t>
            </a:r>
            <a:r>
              <a:rPr lang="it-IT" sz="2400" b="1" dirty="0" err="1" smtClean="0"/>
              <a:t>Quartz</a:t>
            </a:r>
            <a:r>
              <a:rPr lang="it-IT" sz="2400" b="1" dirty="0" smtClean="0"/>
              <a:t>)</a:t>
            </a:r>
          </a:p>
          <a:p>
            <a:endParaRPr lang="it-IT" dirty="0"/>
          </a:p>
          <a:p>
            <a:r>
              <a:rPr lang="it-IT" dirty="0">
                <a:hlinkClick r:id="rId3"/>
              </a:rPr>
              <a:t>https://atlas.qz.com/charts/popular</a:t>
            </a:r>
            <a:endParaRPr lang="it-IT" dirty="0" smtClean="0"/>
          </a:p>
          <a:p>
            <a:endParaRPr lang="it-IT" dirty="0"/>
          </a:p>
          <a:p>
            <a:endParaRPr lang="it-IT" dirty="0"/>
          </a:p>
          <a:p>
            <a:endParaRPr lang="it-IT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1529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4000" dirty="0" smtClean="0"/>
              <a:t>FACT</a:t>
            </a:r>
            <a:br>
              <a:rPr lang="it-IT" sz="4000" dirty="0" smtClean="0"/>
            </a:br>
            <a:r>
              <a:rPr lang="it-IT" sz="4000" dirty="0" smtClean="0"/>
              <a:t>CHECKING</a:t>
            </a:r>
            <a:endParaRPr lang="it-IT" sz="40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13" y="957791"/>
            <a:ext cx="5943600" cy="3343275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it-IT" sz="2000" b="1" dirty="0" smtClean="0"/>
              <a:t>#</a:t>
            </a:r>
            <a:r>
              <a:rPr lang="it-IT" sz="2000" b="1" dirty="0" err="1" smtClean="0"/>
              <a:t>Fertilityday</a:t>
            </a:r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529114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 smtClean="0"/>
              <a:t>BUSINESS</a:t>
            </a:r>
            <a:br>
              <a:rPr lang="it-IT" sz="3600" dirty="0" smtClean="0"/>
            </a:br>
            <a:r>
              <a:rPr lang="it-IT" sz="3600" dirty="0" smtClean="0"/>
              <a:t>MODEL</a:t>
            </a:r>
            <a:endParaRPr lang="it-IT" sz="36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69" y="850900"/>
            <a:ext cx="5541688" cy="5308600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085012" y="2451100"/>
            <a:ext cx="4459288" cy="2527300"/>
          </a:xfrm>
        </p:spPr>
        <p:txBody>
          <a:bodyPr>
            <a:normAutofit fontScale="92500" lnSpcReduction="10000"/>
          </a:bodyPr>
          <a:lstStyle/>
          <a:p>
            <a:r>
              <a:rPr lang="it-IT" sz="2000" dirty="0" err="1" smtClean="0">
                <a:hlinkClick r:id="rId3"/>
              </a:rPr>
              <a:t>Propublica</a:t>
            </a:r>
            <a:endParaRPr lang="it-IT" sz="2000" dirty="0" smtClean="0">
              <a:hlinkClick r:id="rId3"/>
            </a:endParaRPr>
          </a:p>
          <a:p>
            <a:endParaRPr lang="it-IT" dirty="0">
              <a:hlinkClick r:id="rId3"/>
            </a:endParaRPr>
          </a:p>
          <a:p>
            <a:r>
              <a:rPr lang="it-IT" dirty="0">
                <a:hlinkClick r:id="rId3"/>
              </a:rPr>
              <a:t>https://projects.propublica.org/data-store/</a:t>
            </a:r>
            <a:endParaRPr lang="it-IT" dirty="0" smtClean="0">
              <a:hlinkClick r:id="rId3"/>
            </a:endParaRPr>
          </a:p>
          <a:p>
            <a:endParaRPr lang="it-IT" dirty="0">
              <a:hlinkClick r:id="rId3"/>
            </a:endParaRPr>
          </a:p>
          <a:p>
            <a:r>
              <a:rPr lang="it-IT" dirty="0" smtClean="0">
                <a:hlinkClick r:id="rId3"/>
              </a:rPr>
              <a:t>https://projects.propublica.org/docdollars/</a:t>
            </a:r>
          </a:p>
          <a:p>
            <a:endParaRPr lang="it-IT" dirty="0">
              <a:hlinkClick r:id="rId3"/>
            </a:endParaRPr>
          </a:p>
          <a:p>
            <a:r>
              <a:rPr lang="it-IT" dirty="0">
                <a:hlinkClick r:id="rId3"/>
              </a:rPr>
              <a:t>https://www.propublica.org/series/dollars-for-docs</a:t>
            </a:r>
            <a:endParaRPr lang="it-IT" dirty="0"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77271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083424" y="1079500"/>
            <a:ext cx="3657600" cy="1371600"/>
          </a:xfrm>
        </p:spPr>
        <p:txBody>
          <a:bodyPr>
            <a:normAutofit/>
          </a:bodyPr>
          <a:lstStyle/>
          <a:p>
            <a:r>
              <a:rPr lang="it-IT" sz="3600" dirty="0" smtClean="0"/>
              <a:t>IL BELLO DEL DDJ</a:t>
            </a:r>
            <a:endParaRPr lang="it-IT" sz="36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725" y="1638300"/>
            <a:ext cx="3435366" cy="2827337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083424" y="2819399"/>
            <a:ext cx="3657600" cy="2091267"/>
          </a:xfrm>
        </p:spPr>
        <p:txBody>
          <a:bodyPr>
            <a:noAutofit/>
          </a:bodyPr>
          <a:lstStyle/>
          <a:p>
            <a:pPr marL="285750" indent="-285750">
              <a:buFontTx/>
              <a:buChar char="-"/>
            </a:pPr>
            <a:r>
              <a:rPr lang="it-IT" sz="2000" dirty="0" smtClean="0"/>
              <a:t>Precisione</a:t>
            </a:r>
          </a:p>
          <a:p>
            <a:pPr marL="285750" indent="-285750">
              <a:buFontTx/>
              <a:buChar char="-"/>
            </a:pPr>
            <a:r>
              <a:rPr lang="it-IT" sz="2000" dirty="0" err="1" smtClean="0"/>
              <a:t>Fact</a:t>
            </a:r>
            <a:r>
              <a:rPr lang="it-IT" sz="2000" dirty="0" smtClean="0"/>
              <a:t> </a:t>
            </a:r>
            <a:r>
              <a:rPr lang="it-IT" sz="2000" dirty="0" err="1" smtClean="0"/>
              <a:t>checking</a:t>
            </a:r>
            <a:endParaRPr lang="it-IT" sz="2000" dirty="0" smtClean="0"/>
          </a:p>
          <a:p>
            <a:pPr marL="285750" indent="-285750">
              <a:buFontTx/>
              <a:buChar char="-"/>
            </a:pPr>
            <a:r>
              <a:rPr lang="it-IT" sz="2000" dirty="0" smtClean="0"/>
              <a:t>Visualizzazione</a:t>
            </a:r>
          </a:p>
          <a:p>
            <a:pPr marL="285750" indent="-285750">
              <a:buFontTx/>
              <a:buChar char="-"/>
            </a:pPr>
            <a:r>
              <a:rPr lang="it-IT" sz="2000" dirty="0" smtClean="0"/>
              <a:t>Collaborazione</a:t>
            </a:r>
          </a:p>
          <a:p>
            <a:pPr marL="285750" indent="-285750">
              <a:buFontTx/>
              <a:buChar char="-"/>
            </a:pPr>
            <a:r>
              <a:rPr lang="it-IT" sz="2000" dirty="0" err="1" smtClean="0"/>
              <a:t>Accountability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076835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dirty="0" smtClean="0"/>
              <a:t>IL BRUTTO DEL DDJ</a:t>
            </a:r>
            <a:endParaRPr lang="it-IT" sz="40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115" y="685800"/>
            <a:ext cx="2984595" cy="5308600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it-IT" sz="2000" b="1" dirty="0" smtClean="0"/>
              <a:t>OUCH!</a:t>
            </a:r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2059666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61968" y="685800"/>
            <a:ext cx="4103688" cy="1371600"/>
          </a:xfrm>
        </p:spPr>
        <p:txBody>
          <a:bodyPr>
            <a:noAutofit/>
          </a:bodyPr>
          <a:lstStyle/>
          <a:p>
            <a:r>
              <a:rPr lang="it-IT" sz="4000" dirty="0" smtClean="0"/>
              <a:t>COSA FACCIAMO NOI</a:t>
            </a:r>
            <a:endParaRPr lang="it-IT" sz="40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3" y="1093488"/>
            <a:ext cx="5943600" cy="4493224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199312" y="2578099"/>
            <a:ext cx="3657600" cy="2091267"/>
          </a:xfrm>
        </p:spPr>
        <p:txBody>
          <a:bodyPr>
            <a:normAutofit/>
          </a:bodyPr>
          <a:lstStyle/>
          <a:p>
            <a:r>
              <a:rPr lang="it-IT" sz="2000" dirty="0" smtClean="0">
                <a:hlinkClick r:id="rId3"/>
              </a:rPr>
              <a:t>Riprendiamoli</a:t>
            </a:r>
            <a:endParaRPr lang="it-IT" sz="2000" dirty="0" smtClean="0"/>
          </a:p>
          <a:p>
            <a:endParaRPr lang="it-IT" sz="2000" dirty="0"/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4220536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388100" y="685800"/>
            <a:ext cx="4635500" cy="1549400"/>
          </a:xfrm>
        </p:spPr>
        <p:txBody>
          <a:bodyPr>
            <a:noAutofit/>
          </a:bodyPr>
          <a:lstStyle/>
          <a:p>
            <a:r>
              <a:rPr lang="it-IT" sz="4000" dirty="0" smtClean="0"/>
              <a:t>COSA FANNO GLI ALTRI PER NOI</a:t>
            </a:r>
            <a:endParaRPr lang="it-IT" sz="40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435" y="685800"/>
            <a:ext cx="3897155" cy="5308600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877050" y="2654299"/>
            <a:ext cx="3657600" cy="2091267"/>
          </a:xfrm>
        </p:spPr>
        <p:txBody>
          <a:bodyPr>
            <a:normAutofit/>
          </a:bodyPr>
          <a:lstStyle/>
          <a:p>
            <a:r>
              <a:rPr lang="it-IT" sz="2000" dirty="0" smtClean="0">
                <a:hlinkClick r:id="rId3"/>
              </a:rPr>
              <a:t>La Toscana delle slot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2824321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553200" y="685800"/>
            <a:ext cx="4597400" cy="1371600"/>
          </a:xfrm>
        </p:spPr>
        <p:txBody>
          <a:bodyPr>
            <a:normAutofit/>
          </a:bodyPr>
          <a:lstStyle/>
          <a:p>
            <a:r>
              <a:rPr lang="it-IT" sz="4000" dirty="0" smtClean="0"/>
              <a:t>LA FORMAZIONE</a:t>
            </a:r>
            <a:endParaRPr lang="it-IT" sz="40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63" y="1481137"/>
            <a:ext cx="4762500" cy="2676525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781800" y="2247899"/>
            <a:ext cx="3657600" cy="2091267"/>
          </a:xfrm>
        </p:spPr>
        <p:txBody>
          <a:bodyPr>
            <a:noAutofit/>
          </a:bodyPr>
          <a:lstStyle/>
          <a:p>
            <a:pPr marL="285750" indent="-285750">
              <a:buFontTx/>
              <a:buChar char="-"/>
            </a:pPr>
            <a:r>
              <a:rPr lang="it-IT" sz="2000" b="1" dirty="0" smtClean="0"/>
              <a:t>Individuare le avanguardie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Trovare una partnership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Scegliere un progetto giornalistico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Selezionare i colleghi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Workshop «</a:t>
            </a:r>
            <a:r>
              <a:rPr lang="it-IT" sz="2000" b="1" dirty="0" err="1" smtClean="0"/>
              <a:t>hands</a:t>
            </a:r>
            <a:r>
              <a:rPr lang="it-IT" sz="2000" b="1" dirty="0" smtClean="0"/>
              <a:t> on»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Formazione continua online</a:t>
            </a:r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2191939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 smtClean="0"/>
              <a:t>NUOVO, MA NON TROPPO</a:t>
            </a:r>
            <a:endParaRPr lang="it-IT" sz="36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3" y="928909"/>
            <a:ext cx="5943600" cy="4822381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it-IT" sz="2000" b="1" dirty="0" smtClean="0"/>
              <a:t>New York Tribune, 1800: spese dei membri del Congresso per i viaggi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Giornalismo economico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Giornalismo sportivo</a:t>
            </a:r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233876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94512" y="88900"/>
            <a:ext cx="3657600" cy="1371600"/>
          </a:xfrm>
        </p:spPr>
        <p:txBody>
          <a:bodyPr>
            <a:normAutofit/>
          </a:bodyPr>
          <a:lstStyle/>
          <a:p>
            <a:r>
              <a:rPr lang="it-IT" sz="4000" dirty="0" smtClean="0"/>
              <a:t>I PUNTI CRITICI</a:t>
            </a:r>
            <a:endParaRPr lang="it-IT" sz="40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013" y="952500"/>
            <a:ext cx="5943600" cy="2902688"/>
          </a:xfrm>
          <a:prstGeom prst="rect">
            <a:avLst/>
          </a:prstGeo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021512" y="2133600"/>
            <a:ext cx="3989388" cy="3225800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Tx/>
              <a:buChar char="-"/>
            </a:pPr>
            <a:r>
              <a:rPr lang="it-IT" sz="2000" b="1" dirty="0" smtClean="0"/>
              <a:t>Alfabetizzazione digitale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Assenza di strategia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Business model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Coordinamento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Impegno non saltuario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Difficoltà a reperire dati e fonti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Visualizzazione</a:t>
            </a:r>
          </a:p>
          <a:p>
            <a:pPr marL="285750" indent="-285750">
              <a:buFontTx/>
              <a:buChar char="-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8452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66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L’ERA DIGITALE: OPEN DATA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488" y="1300956"/>
            <a:ext cx="4286250" cy="2409825"/>
          </a:xfrm>
        </p:spPr>
      </p:pic>
    </p:spTree>
    <p:extLst>
      <p:ext uri="{BB962C8B-B14F-4D97-AF65-F5344CB8AC3E}">
        <p14:creationId xmlns:p14="http://schemas.microsoft.com/office/powerpoint/2010/main" val="264325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33400" y="448732"/>
            <a:ext cx="8534400" cy="1507067"/>
          </a:xfrm>
        </p:spPr>
        <p:txBody>
          <a:bodyPr>
            <a:normAutofit/>
          </a:bodyPr>
          <a:lstStyle/>
          <a:p>
            <a:r>
              <a:rPr lang="it-IT" sz="4000" dirty="0" smtClean="0"/>
              <a:t>UNA DEFINIZIONE DI DDJ</a:t>
            </a:r>
            <a:endParaRPr lang="it-IT" sz="40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76312" y="1955799"/>
            <a:ext cx="8534400" cy="3615267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AutoNum type="arabicParenR"/>
            </a:pPr>
            <a:r>
              <a:rPr lang="it-IT" b="1" dirty="0" smtClean="0"/>
              <a:t>una </a:t>
            </a:r>
            <a:r>
              <a:rPr lang="it-IT" b="1" dirty="0"/>
              <a:t>forma di investigazione che mira a sviluppare storie a partire dai dati; </a:t>
            </a:r>
            <a:endParaRPr lang="it-IT" b="1" dirty="0" smtClean="0"/>
          </a:p>
          <a:p>
            <a:pPr marL="457200" indent="-457200">
              <a:buAutoNum type="arabicParenR"/>
            </a:pPr>
            <a:r>
              <a:rPr lang="it-IT" b="1" dirty="0" smtClean="0"/>
              <a:t>una </a:t>
            </a:r>
            <a:r>
              <a:rPr lang="it-IT" b="1" dirty="0"/>
              <a:t>forma speciale di interpretazione di materiale di ricerca, basata su pratiche statistiche; </a:t>
            </a:r>
            <a:endParaRPr lang="it-IT" b="1" dirty="0" smtClean="0"/>
          </a:p>
          <a:p>
            <a:pPr marL="457200" indent="-457200">
              <a:buAutoNum type="arabicParenR"/>
            </a:pPr>
            <a:r>
              <a:rPr lang="it-IT" b="1" dirty="0" smtClean="0"/>
              <a:t>una </a:t>
            </a:r>
            <a:r>
              <a:rPr lang="it-IT" b="1" dirty="0"/>
              <a:t>forma specifica di presentazione dei dati che vuole rendere graficamente visibili i messaggi, spesso con l’ausilio di un’applicazione Web. </a:t>
            </a:r>
            <a:endParaRPr lang="it-IT" b="1" dirty="0" smtClean="0"/>
          </a:p>
          <a:p>
            <a:pPr marL="457200" indent="-457200">
              <a:buAutoNum type="arabicParenR"/>
            </a:pPr>
            <a:r>
              <a:rPr lang="it-IT" b="1" dirty="0" smtClean="0"/>
              <a:t>Inoltre</a:t>
            </a:r>
            <a:r>
              <a:rPr lang="it-IT" b="1" dirty="0"/>
              <a:t>, alle volte – e questo è il quarto punto che abbiamo riscontrato – la pubblicazione dei dati grezzi e delle loro fonti </a:t>
            </a:r>
            <a:r>
              <a:rPr lang="it-IT" b="1" dirty="0">
                <a:hlinkClick r:id="rId2"/>
              </a:rPr>
              <a:t>in termini di </a:t>
            </a:r>
            <a:r>
              <a:rPr lang="it-IT" b="1" i="1" dirty="0">
                <a:hlinkClick r:id="rId2"/>
              </a:rPr>
              <a:t>open data</a:t>
            </a:r>
            <a:r>
              <a:rPr lang="it-IT" b="1" dirty="0"/>
              <a:t> è riconosciuta come una componente fondamentale del data </a:t>
            </a:r>
            <a:r>
              <a:rPr lang="it-IT" b="1" dirty="0" err="1" smtClean="0"/>
              <a:t>journalism</a:t>
            </a:r>
            <a:endParaRPr lang="it-IT" b="1" dirty="0" smtClean="0"/>
          </a:p>
          <a:p>
            <a:pPr marL="0" indent="0">
              <a:buNone/>
            </a:pPr>
            <a:r>
              <a:rPr lang="it-IT" b="1" dirty="0"/>
              <a:t> </a:t>
            </a:r>
            <a:r>
              <a:rPr lang="it-IT" b="1" dirty="0" smtClean="0"/>
              <a:t>                                                            </a:t>
            </a:r>
            <a:r>
              <a:rPr lang="it-IT" b="1" dirty="0" smtClean="0">
                <a:hlinkClick r:id="rId3"/>
              </a:rPr>
              <a:t>(Ralf </a:t>
            </a:r>
            <a:r>
              <a:rPr lang="it-IT" b="1" dirty="0" err="1" smtClean="0">
                <a:hlinkClick r:id="rId3"/>
              </a:rPr>
              <a:t>Spiller</a:t>
            </a:r>
            <a:r>
              <a:rPr lang="it-IT" b="1" dirty="0" smtClean="0">
                <a:hlinkClick r:id="rId3"/>
              </a:rPr>
              <a:t> e Stefan </a:t>
            </a:r>
            <a:r>
              <a:rPr lang="it-IT" b="1" dirty="0" err="1" smtClean="0">
                <a:hlinkClick r:id="rId3"/>
              </a:rPr>
              <a:t>Weinacht</a:t>
            </a:r>
            <a:r>
              <a:rPr lang="it-IT" b="1" dirty="0" smtClean="0">
                <a:hlinkClick r:id="rId3"/>
              </a:rPr>
              <a:t>, EJO)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118890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 smtClean="0"/>
              <a:t>THE NEW PUNK</a:t>
            </a:r>
            <a:endParaRPr lang="it-IT" sz="3600" dirty="0"/>
          </a:p>
        </p:txBody>
      </p:sp>
      <p:pic>
        <p:nvPicPr>
          <p:cNvPr id="5" name="Segnaposto immagine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2" r="1902"/>
          <a:stretch>
            <a:fillRect/>
          </a:stretch>
        </p:blipFill>
        <p:spPr/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569634"/>
          </a:xfrm>
        </p:spPr>
        <p:txBody>
          <a:bodyPr>
            <a:normAutofit lnSpcReduction="10000"/>
          </a:bodyPr>
          <a:lstStyle/>
          <a:p>
            <a:r>
              <a:rPr lang="it-IT" sz="2000" b="1" dirty="0" smtClean="0"/>
              <a:t>(Simon </a:t>
            </a:r>
            <a:r>
              <a:rPr lang="it-IT" sz="2000" b="1" dirty="0" err="1" smtClean="0"/>
              <a:t>Rogers</a:t>
            </a:r>
            <a:r>
              <a:rPr lang="it-IT" sz="2000" b="1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Chiunque può fare data </a:t>
            </a:r>
            <a:r>
              <a:rPr lang="it-IT" sz="2000" b="1" dirty="0" err="1" smtClean="0"/>
              <a:t>journalism</a:t>
            </a:r>
            <a:endParaRPr lang="it-IT" sz="2000" b="1" dirty="0" smtClean="0"/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Uno &lt;tsunami di dati&gt;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Processo in evoluzione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Non più </a:t>
            </a:r>
            <a:r>
              <a:rPr lang="it-IT" sz="2000" b="1" dirty="0" err="1" smtClean="0"/>
              <a:t>mainstream</a:t>
            </a:r>
            <a:endParaRPr lang="it-IT" sz="2000" b="1" dirty="0" smtClean="0"/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Collaborazione</a:t>
            </a:r>
            <a:endParaRPr lang="it-IT" sz="2000" b="1" dirty="0"/>
          </a:p>
        </p:txBody>
      </p:sp>
    </p:spTree>
    <p:extLst>
      <p:ext uri="{BB962C8B-B14F-4D97-AF65-F5344CB8AC3E}">
        <p14:creationId xmlns:p14="http://schemas.microsoft.com/office/powerpoint/2010/main" val="1733641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 smtClean="0"/>
              <a:t>I 4 PASSI</a:t>
            </a:r>
            <a:endParaRPr lang="it-IT" sz="36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13" y="1096234"/>
            <a:ext cx="5943600" cy="4318396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it-IT" sz="2000" b="1" dirty="0" smtClean="0"/>
              <a:t>Estrarre valore dai dati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Precisione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Visualizzazione</a:t>
            </a:r>
          </a:p>
          <a:p>
            <a:pPr marL="285750" indent="-285750">
              <a:buFontTx/>
              <a:buChar char="-"/>
            </a:pPr>
            <a:r>
              <a:rPr lang="it-IT" sz="2000" b="1" dirty="0" smtClean="0"/>
              <a:t>Qual è la notizia?</a:t>
            </a:r>
          </a:p>
          <a:p>
            <a:endParaRPr lang="it-IT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1396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486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778000"/>
          </a:xfrm>
        </p:spPr>
        <p:txBody>
          <a:bodyPr>
            <a:normAutofit/>
          </a:bodyPr>
          <a:lstStyle/>
          <a:p>
            <a:r>
              <a:rPr lang="it-IT" sz="3600" dirty="0" smtClean="0"/>
              <a:t>SERVIZIO </a:t>
            </a:r>
            <a:br>
              <a:rPr lang="it-IT" sz="3600" dirty="0" smtClean="0"/>
            </a:br>
            <a:r>
              <a:rPr lang="it-IT" sz="3600" dirty="0" smtClean="0"/>
              <a:t>PUBBLICO</a:t>
            </a:r>
            <a:r>
              <a:rPr lang="it-IT" dirty="0" smtClean="0"/>
              <a:t/>
            </a:r>
            <a:br>
              <a:rPr lang="it-IT" dirty="0" smtClean="0"/>
            </a:br>
            <a:endParaRPr lang="it-IT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3" y="1079951"/>
            <a:ext cx="5943600" cy="4520298"/>
          </a:xfrm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085012" y="3238500"/>
            <a:ext cx="4675188" cy="2235200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it-IT" sz="2000" b="1" dirty="0" err="1" smtClean="0"/>
              <a:t>Guardian</a:t>
            </a:r>
            <a:endParaRPr lang="it-IT" sz="2000" b="1" dirty="0" smtClean="0"/>
          </a:p>
          <a:p>
            <a:pPr marL="285750" indent="-285750">
              <a:buFontTx/>
              <a:buChar char="-"/>
            </a:pPr>
            <a:r>
              <a:rPr lang="it-IT" dirty="0">
                <a:hlinkClick r:id="rId3"/>
              </a:rPr>
              <a:t>http://</a:t>
            </a:r>
            <a:r>
              <a:rPr lang="it-IT" dirty="0" smtClean="0">
                <a:hlinkClick r:id="rId3"/>
              </a:rPr>
              <a:t>www.theguardian.com/news/datablog/interactive/2013/sep/12/full-list-mps-expenses-ipsa-data-interactive-2013</a:t>
            </a:r>
            <a:endParaRPr lang="it-IT" dirty="0" smtClean="0"/>
          </a:p>
          <a:p>
            <a:pPr marL="285750" indent="-285750">
              <a:buFontTx/>
              <a:buChar char="-"/>
            </a:pP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>
                <a:hlinkClick r:id="rId4"/>
              </a:rPr>
              <a:t>http://</a:t>
            </a:r>
            <a:r>
              <a:rPr lang="it-IT" dirty="0" smtClean="0">
                <a:hlinkClick r:id="rId4"/>
              </a:rPr>
              <a:t>www.theguardian.com/data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086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zion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147</TotalTime>
  <Words>299</Words>
  <Application>Microsoft Office PowerPoint</Application>
  <PresentationFormat>Widescreen</PresentationFormat>
  <Paragraphs>81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3" baseType="lpstr">
      <vt:lpstr>Century Gothic</vt:lpstr>
      <vt:lpstr>Wingdings 3</vt:lpstr>
      <vt:lpstr>Sezione</vt:lpstr>
      <vt:lpstr>Data Journalism</vt:lpstr>
      <vt:lpstr>NUOVO, MA NON TROPPO</vt:lpstr>
      <vt:lpstr>Presentazione standard di PowerPoint</vt:lpstr>
      <vt:lpstr>L’ERA DIGITALE: OPEN DATA</vt:lpstr>
      <vt:lpstr>UNA DEFINIZIONE DI DDJ</vt:lpstr>
      <vt:lpstr>THE NEW PUNK</vt:lpstr>
      <vt:lpstr>I 4 PASSI</vt:lpstr>
      <vt:lpstr>Presentazione standard di PowerPoint</vt:lpstr>
      <vt:lpstr>SERVIZIO  PUBBLICO </vt:lpstr>
      <vt:lpstr>IMPEGNO CIVILE </vt:lpstr>
      <vt:lpstr>DENUNCIA</vt:lpstr>
      <vt:lpstr>ASSET STRATEGICO</vt:lpstr>
      <vt:lpstr>FACT CHECKING</vt:lpstr>
      <vt:lpstr>BUSINESS MODEL</vt:lpstr>
      <vt:lpstr>IL BELLO DEL DDJ</vt:lpstr>
      <vt:lpstr>IL BRUTTO DEL DDJ</vt:lpstr>
      <vt:lpstr>COSA FACCIAMO NOI</vt:lpstr>
      <vt:lpstr>COSA FANNO GLI ALTRI PER NOI</vt:lpstr>
      <vt:lpstr>LA FORMAZIONE</vt:lpstr>
      <vt:lpstr>I PUNTI CRITICI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Journalism</dc:title>
  <dc:creator>redattore</dc:creator>
  <cp:lastModifiedBy>redattore</cp:lastModifiedBy>
  <cp:revision>16</cp:revision>
  <dcterms:created xsi:type="dcterms:W3CDTF">2015-11-04T08:16:26Z</dcterms:created>
  <dcterms:modified xsi:type="dcterms:W3CDTF">2016-09-01T17:52:34Z</dcterms:modified>
</cp:coreProperties>
</file>

<file path=docProps/thumbnail.jpeg>
</file>